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205" r:id="rId2"/>
    <p:sldId id="3206" r:id="rId3"/>
    <p:sldId id="3207" r:id="rId4"/>
    <p:sldId id="3219" r:id="rId5"/>
    <p:sldId id="3272" r:id="rId6"/>
    <p:sldId id="3324" r:id="rId7"/>
    <p:sldId id="3325" r:id="rId8"/>
    <p:sldId id="3326" r:id="rId9"/>
    <p:sldId id="3327" r:id="rId10"/>
    <p:sldId id="3328" r:id="rId11"/>
    <p:sldId id="3329" r:id="rId12"/>
    <p:sldId id="3330" r:id="rId13"/>
    <p:sldId id="3331" r:id="rId14"/>
    <p:sldId id="3332" r:id="rId15"/>
    <p:sldId id="3333" r:id="rId16"/>
    <p:sldId id="3340" r:id="rId17"/>
    <p:sldId id="3233" r:id="rId18"/>
    <p:sldId id="3334" r:id="rId19"/>
    <p:sldId id="3336" r:id="rId20"/>
    <p:sldId id="3337" r:id="rId21"/>
    <p:sldId id="3335" r:id="rId22"/>
    <p:sldId id="3339" r:id="rId23"/>
    <p:sldId id="3341" r:id="rId24"/>
    <p:sldId id="3342" r:id="rId25"/>
    <p:sldId id="3343" r:id="rId26"/>
    <p:sldId id="3344" r:id="rId27"/>
    <p:sldId id="3345" r:id="rId28"/>
    <p:sldId id="3346" r:id="rId29"/>
    <p:sldId id="3347" r:id="rId30"/>
    <p:sldId id="3348" r:id="rId31"/>
    <p:sldId id="3350" r:id="rId32"/>
    <p:sldId id="3338" r:id="rId33"/>
    <p:sldId id="3204" r:id="rId34"/>
    <p:sldId id="3323" r:id="rId35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>
          <p15:clr>
            <a:srgbClr val="A4A3A4"/>
          </p15:clr>
        </p15:guide>
        <p15:guide id="2" pos="5638" userDrawn="1">
          <p15:clr>
            <a:srgbClr val="A4A3A4"/>
          </p15:clr>
        </p15:guide>
        <p15:guide id="3" pos="603" userDrawn="1">
          <p15:clr>
            <a:srgbClr val="A4A3A4"/>
          </p15:clr>
        </p15:guide>
        <p15:guide id="4" orient="horz" pos="3866" userDrawn="1">
          <p15:clr>
            <a:srgbClr val="A4A3A4"/>
          </p15:clr>
        </p15:guide>
        <p15:guide id="5" pos="5955" userDrawn="1">
          <p15:clr>
            <a:srgbClr val="A4A3A4"/>
          </p15:clr>
        </p15:guide>
        <p15:guide id="6" pos="376">
          <p15:clr>
            <a:srgbClr val="A4A3A4"/>
          </p15:clr>
        </p15:guide>
        <p15:guide id="7" pos="13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3C36"/>
    <a:srgbClr val="0070C0"/>
    <a:srgbClr val="FFFFFF"/>
    <a:srgbClr val="08B689"/>
    <a:srgbClr val="79B50F"/>
    <a:srgbClr val="09B0DE"/>
    <a:srgbClr val="6669D2"/>
    <a:srgbClr val="33BE9B"/>
    <a:srgbClr val="33FCC4"/>
    <a:srgbClr val="42D2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1" autoAdjust="0"/>
    <p:restoredTop sz="92986" autoAdjust="0"/>
  </p:normalViewPr>
  <p:slideViewPr>
    <p:cSldViewPr>
      <p:cViewPr varScale="1">
        <p:scale>
          <a:sx n="91" d="100"/>
          <a:sy n="91" d="100"/>
        </p:scale>
        <p:origin x="72" y="1868"/>
      </p:cViewPr>
      <p:guideLst>
        <p:guide orient="horz" pos="328"/>
        <p:guide pos="5638"/>
        <p:guide pos="603"/>
        <p:guide orient="horz" pos="3866"/>
        <p:guide pos="5955"/>
        <p:guide pos="376"/>
        <p:guide pos="1374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56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2019/10/27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2019/10/27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191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16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384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072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08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898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163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165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129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98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62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7153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18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2841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82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990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3481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655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915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1102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560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700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7722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1076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2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9286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6766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29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794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92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907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404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185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 dir="u"/>
      </p:transition>
    </mc:Choice>
    <mc:Fallback xmlns="">
      <p:transition spd="slow" advTm="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2019/10/27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1750" advTm="0">
        <p:push dir="u"/>
      </p:transition>
    </mc:Choice>
    <mc:Fallback xmlns="">
      <p:transition spd="slow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10"/>
          <p:cNvSpPr txBox="1"/>
          <p:nvPr/>
        </p:nvSpPr>
        <p:spPr>
          <a:xfrm>
            <a:off x="2438016" y="2485805"/>
            <a:ext cx="5678462" cy="900238"/>
          </a:xfrm>
          <a:prstGeom prst="rect">
            <a:avLst/>
          </a:prstGeom>
          <a:noFill/>
        </p:spPr>
        <p:txBody>
          <a:bodyPr wrap="none" lIns="68572" tIns="34286" rIns="68572" bIns="34286">
            <a:spAutoFit/>
          </a:bodyPr>
          <a:lstStyle/>
          <a:p>
            <a:pPr algn="ctr">
              <a:buNone/>
            </a:pPr>
            <a:r>
              <a:rPr lang="zh-CN" altLang="en-US" sz="54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数学建模竞赛实战</a:t>
            </a:r>
          </a:p>
        </p:txBody>
      </p:sp>
      <p:sp>
        <p:nvSpPr>
          <p:cNvPr id="70" name="矩形 69"/>
          <p:cNvSpPr/>
          <p:nvPr/>
        </p:nvSpPr>
        <p:spPr>
          <a:xfrm>
            <a:off x="4125119" y="4912469"/>
            <a:ext cx="2304256" cy="377018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授课老师：查永春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2438016" y="4048373"/>
            <a:ext cx="6242198" cy="1300348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算法篇：图像处理</a:t>
            </a:r>
            <a:endParaRPr lang="en-US" altLang="zh-CN" sz="4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endParaRPr lang="en-US" altLang="zh-CN" sz="4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F222261-4E86-0943-8883-4C95AE9A9E72}"/>
              </a:ext>
            </a:extLst>
          </p:cNvPr>
          <p:cNvGrpSpPr/>
          <p:nvPr/>
        </p:nvGrpSpPr>
        <p:grpSpPr>
          <a:xfrm rot="16200000">
            <a:off x="-642015" y="2594437"/>
            <a:ext cx="3528130" cy="2443343"/>
            <a:chOff x="4540310" y="-64474"/>
            <a:chExt cx="3182548" cy="2036641"/>
          </a:xfrm>
        </p:grpSpPr>
        <p:sp>
          <p:nvSpPr>
            <p:cNvPr id="10" name="等腰三角形 10">
              <a:extLst>
                <a:ext uri="{FF2B5EF4-FFF2-40B4-BE49-F238E27FC236}">
                  <a16:creationId xmlns:a16="http://schemas.microsoft.com/office/drawing/2014/main" id="{33A7C23F-57F6-BB4E-88FC-81AAE6DAE0D6}"/>
                </a:ext>
              </a:extLst>
            </p:cNvPr>
            <p:cNvSpPr/>
            <p:nvPr/>
          </p:nvSpPr>
          <p:spPr>
            <a:xfrm flipV="1">
              <a:off x="4540310" y="-8671"/>
              <a:ext cx="3175876" cy="198083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等腰三角形 7">
              <a:extLst>
                <a:ext uri="{FF2B5EF4-FFF2-40B4-BE49-F238E27FC236}">
                  <a16:creationId xmlns:a16="http://schemas.microsoft.com/office/drawing/2014/main" id="{23223162-D8A0-AD48-8C8F-4FC3094C3180}"/>
                </a:ext>
              </a:extLst>
            </p:cNvPr>
            <p:cNvSpPr/>
            <p:nvPr/>
          </p:nvSpPr>
          <p:spPr>
            <a:xfrm rot="5400000">
              <a:off x="5907233" y="156541"/>
              <a:ext cx="2036640" cy="1594610"/>
            </a:xfrm>
            <a:custGeom>
              <a:avLst/>
              <a:gdLst>
                <a:gd name="connsiteX0" fmla="*/ 0 w 6858002"/>
                <a:gd name="connsiteY0" fmla="*/ 6958012 h 6958012"/>
                <a:gd name="connsiteX1" fmla="*/ 3429001 w 6858002"/>
                <a:gd name="connsiteY1" fmla="*/ 0 h 6958012"/>
                <a:gd name="connsiteX2" fmla="*/ 6858002 w 6858002"/>
                <a:gd name="connsiteY2" fmla="*/ 6958012 h 6958012"/>
                <a:gd name="connsiteX3" fmla="*/ 0 w 6858002"/>
                <a:gd name="connsiteY3" fmla="*/ 6958012 h 6958012"/>
                <a:gd name="connsiteX0-1" fmla="*/ 0 w 6858002"/>
                <a:gd name="connsiteY0-2" fmla="*/ 1685924 h 1685924"/>
                <a:gd name="connsiteX1-3" fmla="*/ 814388 w 6858002"/>
                <a:gd name="connsiteY1-4" fmla="*/ 0 h 1685924"/>
                <a:gd name="connsiteX2-5" fmla="*/ 6858002 w 6858002"/>
                <a:gd name="connsiteY2-6" fmla="*/ 1685924 h 1685924"/>
                <a:gd name="connsiteX3-7" fmla="*/ 0 w 6858002"/>
                <a:gd name="connsiteY3-8" fmla="*/ 1685924 h 1685924"/>
                <a:gd name="connsiteX0-9" fmla="*/ 0 w 6858002"/>
                <a:gd name="connsiteY0-10" fmla="*/ 1700212 h 1700212"/>
                <a:gd name="connsiteX1-11" fmla="*/ 885825 w 6858002"/>
                <a:gd name="connsiteY1-12" fmla="*/ 0 h 1700212"/>
                <a:gd name="connsiteX2-13" fmla="*/ 6858002 w 6858002"/>
                <a:gd name="connsiteY2-14" fmla="*/ 1700212 h 1700212"/>
                <a:gd name="connsiteX3-15" fmla="*/ 0 w 6858002"/>
                <a:gd name="connsiteY3-16" fmla="*/ 1700212 h 1700212"/>
                <a:gd name="connsiteX0-17" fmla="*/ 0 w 6858002"/>
                <a:gd name="connsiteY0-18" fmla="*/ 2071687 h 2071687"/>
                <a:gd name="connsiteX1-19" fmla="*/ 1057275 w 6858002"/>
                <a:gd name="connsiteY1-20" fmla="*/ 0 h 2071687"/>
                <a:gd name="connsiteX2-21" fmla="*/ 6858002 w 6858002"/>
                <a:gd name="connsiteY2-22" fmla="*/ 2071687 h 2071687"/>
                <a:gd name="connsiteX3-23" fmla="*/ 0 w 6858002"/>
                <a:gd name="connsiteY3-24" fmla="*/ 2071687 h 2071687"/>
                <a:gd name="connsiteX0-25" fmla="*/ 0 w 6858002"/>
                <a:gd name="connsiteY0-26" fmla="*/ 2890837 h 2890837"/>
                <a:gd name="connsiteX1-27" fmla="*/ 1495422 w 6858002"/>
                <a:gd name="connsiteY1-28" fmla="*/ 0 h 2890837"/>
                <a:gd name="connsiteX2-29" fmla="*/ 6858002 w 6858002"/>
                <a:gd name="connsiteY2-30" fmla="*/ 2890837 h 2890837"/>
                <a:gd name="connsiteX3-31" fmla="*/ 0 w 6858002"/>
                <a:gd name="connsiteY3-32" fmla="*/ 2890837 h 2890837"/>
                <a:gd name="connsiteX0-33" fmla="*/ 2295644 w 5362580"/>
                <a:gd name="connsiteY0-34" fmla="*/ 2852737 h 2890837"/>
                <a:gd name="connsiteX1-35" fmla="*/ 0 w 5362580"/>
                <a:gd name="connsiteY1-36" fmla="*/ 0 h 2890837"/>
                <a:gd name="connsiteX2-37" fmla="*/ 5362580 w 5362580"/>
                <a:gd name="connsiteY2-38" fmla="*/ 2890837 h 2890837"/>
                <a:gd name="connsiteX3-39" fmla="*/ 2295644 w 5362580"/>
                <a:gd name="connsiteY3-40" fmla="*/ 2852737 h 2890837"/>
                <a:gd name="connsiteX0-41" fmla="*/ 1 w 3066937"/>
                <a:gd name="connsiteY0-42" fmla="*/ 1423987 h 1462087"/>
                <a:gd name="connsiteX1-43" fmla="*/ 47150 w 3066937"/>
                <a:gd name="connsiteY1-44" fmla="*/ 0 h 1462087"/>
                <a:gd name="connsiteX2-45" fmla="*/ 3066937 w 3066937"/>
                <a:gd name="connsiteY2-46" fmla="*/ 1462087 h 1462087"/>
                <a:gd name="connsiteX3-47" fmla="*/ 1 w 3066937"/>
                <a:gd name="connsiteY3-48" fmla="*/ 1423987 h 1462087"/>
                <a:gd name="connsiteX0-49" fmla="*/ 1 w 3066937"/>
                <a:gd name="connsiteY0-50" fmla="*/ 1100137 h 1138237"/>
                <a:gd name="connsiteX1-51" fmla="*/ 47151 w 3066937"/>
                <a:gd name="connsiteY1-52" fmla="*/ 0 h 1138237"/>
                <a:gd name="connsiteX2-53" fmla="*/ 3066937 w 3066937"/>
                <a:gd name="connsiteY2-54" fmla="*/ 1138237 h 1138237"/>
                <a:gd name="connsiteX3-55" fmla="*/ 1 w 3066937"/>
                <a:gd name="connsiteY3-56" fmla="*/ 1100137 h 1138237"/>
                <a:gd name="connsiteX0-57" fmla="*/ 0 w 3109533"/>
                <a:gd name="connsiteY0-58" fmla="*/ 661987 h 1138237"/>
                <a:gd name="connsiteX1-59" fmla="*/ 89747 w 3109533"/>
                <a:gd name="connsiteY1-60" fmla="*/ 0 h 1138237"/>
                <a:gd name="connsiteX2-61" fmla="*/ 3109533 w 3109533"/>
                <a:gd name="connsiteY2-62" fmla="*/ 1138237 h 1138237"/>
                <a:gd name="connsiteX3-63" fmla="*/ 0 w 3109533"/>
                <a:gd name="connsiteY3-64" fmla="*/ 661987 h 11382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109533" h="1138237">
                  <a:moveTo>
                    <a:pt x="0" y="661987"/>
                  </a:moveTo>
                  <a:lnTo>
                    <a:pt x="89747" y="0"/>
                  </a:lnTo>
                  <a:lnTo>
                    <a:pt x="3109533" y="1138237"/>
                  </a:lnTo>
                  <a:lnTo>
                    <a:pt x="0" y="66198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C1980D8-2607-6745-9DFC-1FEE09635A38}"/>
              </a:ext>
            </a:extLst>
          </p:cNvPr>
          <p:cNvGrpSpPr/>
          <p:nvPr/>
        </p:nvGrpSpPr>
        <p:grpSpPr>
          <a:xfrm rot="16200000">
            <a:off x="-994828" y="1022086"/>
            <a:ext cx="3542320" cy="1708211"/>
            <a:chOff x="5314256" y="-36573"/>
            <a:chExt cx="4223384" cy="2036640"/>
          </a:xfrm>
        </p:grpSpPr>
        <p:sp>
          <p:nvSpPr>
            <p:cNvPr id="13" name="等腰三角形 9">
              <a:extLst>
                <a:ext uri="{FF2B5EF4-FFF2-40B4-BE49-F238E27FC236}">
                  <a16:creationId xmlns:a16="http://schemas.microsoft.com/office/drawing/2014/main" id="{6621FBA1-36E4-4A4C-A316-B73E3E0B8A7C}"/>
                </a:ext>
              </a:extLst>
            </p:cNvPr>
            <p:cNvSpPr/>
            <p:nvPr/>
          </p:nvSpPr>
          <p:spPr>
            <a:xfrm flipV="1">
              <a:off x="5314256" y="17181"/>
              <a:ext cx="4190029" cy="198083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等腰三角形 7">
              <a:extLst>
                <a:ext uri="{FF2B5EF4-FFF2-40B4-BE49-F238E27FC236}">
                  <a16:creationId xmlns:a16="http://schemas.microsoft.com/office/drawing/2014/main" id="{7091281C-56D6-FD40-8584-0EDF44E39EF6}"/>
                </a:ext>
              </a:extLst>
            </p:cNvPr>
            <p:cNvSpPr/>
            <p:nvPr/>
          </p:nvSpPr>
          <p:spPr>
            <a:xfrm rot="5400000">
              <a:off x="7455135" y="-82438"/>
              <a:ext cx="2036640" cy="2128370"/>
            </a:xfrm>
            <a:custGeom>
              <a:avLst/>
              <a:gdLst>
                <a:gd name="connsiteX0" fmla="*/ 0 w 6858002"/>
                <a:gd name="connsiteY0" fmla="*/ 6958012 h 6958012"/>
                <a:gd name="connsiteX1" fmla="*/ 3429001 w 6858002"/>
                <a:gd name="connsiteY1" fmla="*/ 0 h 6958012"/>
                <a:gd name="connsiteX2" fmla="*/ 6858002 w 6858002"/>
                <a:gd name="connsiteY2" fmla="*/ 6958012 h 6958012"/>
                <a:gd name="connsiteX3" fmla="*/ 0 w 6858002"/>
                <a:gd name="connsiteY3" fmla="*/ 6958012 h 6958012"/>
                <a:gd name="connsiteX0-1" fmla="*/ 0 w 6858002"/>
                <a:gd name="connsiteY0-2" fmla="*/ 1685924 h 1685924"/>
                <a:gd name="connsiteX1-3" fmla="*/ 814388 w 6858002"/>
                <a:gd name="connsiteY1-4" fmla="*/ 0 h 1685924"/>
                <a:gd name="connsiteX2-5" fmla="*/ 6858002 w 6858002"/>
                <a:gd name="connsiteY2-6" fmla="*/ 1685924 h 1685924"/>
                <a:gd name="connsiteX3-7" fmla="*/ 0 w 6858002"/>
                <a:gd name="connsiteY3-8" fmla="*/ 1685924 h 1685924"/>
                <a:gd name="connsiteX0-9" fmla="*/ 0 w 6858002"/>
                <a:gd name="connsiteY0-10" fmla="*/ 1700212 h 1700212"/>
                <a:gd name="connsiteX1-11" fmla="*/ 885825 w 6858002"/>
                <a:gd name="connsiteY1-12" fmla="*/ 0 h 1700212"/>
                <a:gd name="connsiteX2-13" fmla="*/ 6858002 w 6858002"/>
                <a:gd name="connsiteY2-14" fmla="*/ 1700212 h 1700212"/>
                <a:gd name="connsiteX3-15" fmla="*/ 0 w 6858002"/>
                <a:gd name="connsiteY3-16" fmla="*/ 1700212 h 1700212"/>
                <a:gd name="connsiteX0-17" fmla="*/ 0 w 6858002"/>
                <a:gd name="connsiteY0-18" fmla="*/ 2071687 h 2071687"/>
                <a:gd name="connsiteX1-19" fmla="*/ 1057275 w 6858002"/>
                <a:gd name="connsiteY1-20" fmla="*/ 0 h 2071687"/>
                <a:gd name="connsiteX2-21" fmla="*/ 6858002 w 6858002"/>
                <a:gd name="connsiteY2-22" fmla="*/ 2071687 h 2071687"/>
                <a:gd name="connsiteX3-23" fmla="*/ 0 w 6858002"/>
                <a:gd name="connsiteY3-24" fmla="*/ 2071687 h 2071687"/>
                <a:gd name="connsiteX0-25" fmla="*/ 0 w 6858002"/>
                <a:gd name="connsiteY0-26" fmla="*/ 2890837 h 2890837"/>
                <a:gd name="connsiteX1-27" fmla="*/ 1495422 w 6858002"/>
                <a:gd name="connsiteY1-28" fmla="*/ 0 h 2890837"/>
                <a:gd name="connsiteX2-29" fmla="*/ 6858002 w 6858002"/>
                <a:gd name="connsiteY2-30" fmla="*/ 2890837 h 2890837"/>
                <a:gd name="connsiteX3-31" fmla="*/ 0 w 6858002"/>
                <a:gd name="connsiteY3-32" fmla="*/ 2890837 h 2890837"/>
                <a:gd name="connsiteX0-33" fmla="*/ 2295644 w 5362580"/>
                <a:gd name="connsiteY0-34" fmla="*/ 2852737 h 2890837"/>
                <a:gd name="connsiteX1-35" fmla="*/ 0 w 5362580"/>
                <a:gd name="connsiteY1-36" fmla="*/ 0 h 2890837"/>
                <a:gd name="connsiteX2-37" fmla="*/ 5362580 w 5362580"/>
                <a:gd name="connsiteY2-38" fmla="*/ 2890837 h 2890837"/>
                <a:gd name="connsiteX3-39" fmla="*/ 2295644 w 5362580"/>
                <a:gd name="connsiteY3-40" fmla="*/ 2852737 h 2890837"/>
                <a:gd name="connsiteX0-41" fmla="*/ 1 w 3066937"/>
                <a:gd name="connsiteY0-42" fmla="*/ 1423987 h 1462087"/>
                <a:gd name="connsiteX1-43" fmla="*/ 47150 w 3066937"/>
                <a:gd name="connsiteY1-44" fmla="*/ 0 h 1462087"/>
                <a:gd name="connsiteX2-45" fmla="*/ 3066937 w 3066937"/>
                <a:gd name="connsiteY2-46" fmla="*/ 1462087 h 1462087"/>
                <a:gd name="connsiteX3-47" fmla="*/ 1 w 3066937"/>
                <a:gd name="connsiteY3-48" fmla="*/ 1423987 h 1462087"/>
                <a:gd name="connsiteX0-49" fmla="*/ 1 w 3066937"/>
                <a:gd name="connsiteY0-50" fmla="*/ 1100137 h 1138237"/>
                <a:gd name="connsiteX1-51" fmla="*/ 47151 w 3066937"/>
                <a:gd name="connsiteY1-52" fmla="*/ 0 h 1138237"/>
                <a:gd name="connsiteX2-53" fmla="*/ 3066937 w 3066937"/>
                <a:gd name="connsiteY2-54" fmla="*/ 1138237 h 1138237"/>
                <a:gd name="connsiteX3-55" fmla="*/ 1 w 3066937"/>
                <a:gd name="connsiteY3-56" fmla="*/ 1100137 h 1138237"/>
                <a:gd name="connsiteX0-57" fmla="*/ 0 w 3109533"/>
                <a:gd name="connsiteY0-58" fmla="*/ 661987 h 1138237"/>
                <a:gd name="connsiteX1-59" fmla="*/ 89747 w 3109533"/>
                <a:gd name="connsiteY1-60" fmla="*/ 0 h 1138237"/>
                <a:gd name="connsiteX2-61" fmla="*/ 3109533 w 3109533"/>
                <a:gd name="connsiteY2-62" fmla="*/ 1138237 h 1138237"/>
                <a:gd name="connsiteX3-63" fmla="*/ 0 w 3109533"/>
                <a:gd name="connsiteY3-64" fmla="*/ 661987 h 1138237"/>
                <a:gd name="connsiteX0-65" fmla="*/ 0 w 3109533"/>
                <a:gd name="connsiteY0-66" fmla="*/ 947737 h 1423987"/>
                <a:gd name="connsiteX1-67" fmla="*/ 132344 w 3109533"/>
                <a:gd name="connsiteY1-68" fmla="*/ 0 h 1423987"/>
                <a:gd name="connsiteX2-69" fmla="*/ 3109533 w 3109533"/>
                <a:gd name="connsiteY2-70" fmla="*/ 1423987 h 1423987"/>
                <a:gd name="connsiteX3-71" fmla="*/ 0 w 3109533"/>
                <a:gd name="connsiteY3-72" fmla="*/ 947737 h 1423987"/>
                <a:gd name="connsiteX0-73" fmla="*/ 0 w 3109533"/>
                <a:gd name="connsiteY0-74" fmla="*/ 966787 h 1443037"/>
                <a:gd name="connsiteX1-75" fmla="*/ 132344 w 3109533"/>
                <a:gd name="connsiteY1-76" fmla="*/ 0 h 1443037"/>
                <a:gd name="connsiteX2-77" fmla="*/ 3109533 w 3109533"/>
                <a:gd name="connsiteY2-78" fmla="*/ 1443037 h 1443037"/>
                <a:gd name="connsiteX3-79" fmla="*/ 0 w 3109533"/>
                <a:gd name="connsiteY3-80" fmla="*/ 966787 h 1443037"/>
                <a:gd name="connsiteX0-81" fmla="*/ 0 w 3109533"/>
                <a:gd name="connsiteY0-82" fmla="*/ 1042987 h 1519237"/>
                <a:gd name="connsiteX1-83" fmla="*/ 47151 w 3109533"/>
                <a:gd name="connsiteY1-84" fmla="*/ 0 h 1519237"/>
                <a:gd name="connsiteX2-85" fmla="*/ 3109533 w 3109533"/>
                <a:gd name="connsiteY2-86" fmla="*/ 1519237 h 1519237"/>
                <a:gd name="connsiteX3-87" fmla="*/ 0 w 3109533"/>
                <a:gd name="connsiteY3-88" fmla="*/ 1042987 h 15192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109533" h="1519237">
                  <a:moveTo>
                    <a:pt x="0" y="1042987"/>
                  </a:moveTo>
                  <a:lnTo>
                    <a:pt x="47151" y="0"/>
                  </a:lnTo>
                  <a:lnTo>
                    <a:pt x="3109533" y="1519237"/>
                  </a:lnTo>
                  <a:lnTo>
                    <a:pt x="0" y="104298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C06DB7B6-A1E1-D442-8B05-2B9134D23689}"/>
              </a:ext>
            </a:extLst>
          </p:cNvPr>
          <p:cNvSpPr/>
          <p:nvPr/>
        </p:nvSpPr>
        <p:spPr>
          <a:xfrm rot="16200000" flipV="1">
            <a:off x="-637423" y="4314030"/>
            <a:ext cx="3016850" cy="1826683"/>
          </a:xfrm>
          <a:prstGeom prst="triangle">
            <a:avLst/>
          </a:prstGeom>
          <a:solidFill>
            <a:schemeClr val="accent1">
              <a:lumMod val="40000"/>
              <a:lumOff val="6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等腰三角形 7">
            <a:extLst>
              <a:ext uri="{FF2B5EF4-FFF2-40B4-BE49-F238E27FC236}">
                <a16:creationId xmlns:a16="http://schemas.microsoft.com/office/drawing/2014/main" id="{97D2F4CA-2203-584F-B55B-0E6AA9D9E548}"/>
              </a:ext>
            </a:extLst>
          </p:cNvPr>
          <p:cNvSpPr/>
          <p:nvPr/>
        </p:nvSpPr>
        <p:spPr>
          <a:xfrm>
            <a:off x="-54563" y="3709258"/>
            <a:ext cx="1839448" cy="1547591"/>
          </a:xfrm>
          <a:custGeom>
            <a:avLst/>
            <a:gdLst>
              <a:gd name="connsiteX0" fmla="*/ 0 w 6858002"/>
              <a:gd name="connsiteY0" fmla="*/ 6958012 h 6958012"/>
              <a:gd name="connsiteX1" fmla="*/ 3429001 w 6858002"/>
              <a:gd name="connsiteY1" fmla="*/ 0 h 6958012"/>
              <a:gd name="connsiteX2" fmla="*/ 6858002 w 6858002"/>
              <a:gd name="connsiteY2" fmla="*/ 6958012 h 6958012"/>
              <a:gd name="connsiteX3" fmla="*/ 0 w 6858002"/>
              <a:gd name="connsiteY3" fmla="*/ 6958012 h 6958012"/>
              <a:gd name="connsiteX0-1" fmla="*/ 0 w 6858002"/>
              <a:gd name="connsiteY0-2" fmla="*/ 1685924 h 1685924"/>
              <a:gd name="connsiteX1-3" fmla="*/ 814388 w 6858002"/>
              <a:gd name="connsiteY1-4" fmla="*/ 0 h 1685924"/>
              <a:gd name="connsiteX2-5" fmla="*/ 6858002 w 6858002"/>
              <a:gd name="connsiteY2-6" fmla="*/ 1685924 h 1685924"/>
              <a:gd name="connsiteX3-7" fmla="*/ 0 w 6858002"/>
              <a:gd name="connsiteY3-8" fmla="*/ 1685924 h 1685924"/>
              <a:gd name="connsiteX0-9" fmla="*/ 0 w 6858002"/>
              <a:gd name="connsiteY0-10" fmla="*/ 1700212 h 1700212"/>
              <a:gd name="connsiteX1-11" fmla="*/ 885825 w 6858002"/>
              <a:gd name="connsiteY1-12" fmla="*/ 0 h 1700212"/>
              <a:gd name="connsiteX2-13" fmla="*/ 6858002 w 6858002"/>
              <a:gd name="connsiteY2-14" fmla="*/ 1700212 h 1700212"/>
              <a:gd name="connsiteX3-15" fmla="*/ 0 w 6858002"/>
              <a:gd name="connsiteY3-16" fmla="*/ 1700212 h 1700212"/>
              <a:gd name="connsiteX0-17" fmla="*/ 0 w 6858002"/>
              <a:gd name="connsiteY0-18" fmla="*/ 2071687 h 2071687"/>
              <a:gd name="connsiteX1-19" fmla="*/ 1057275 w 6858002"/>
              <a:gd name="connsiteY1-20" fmla="*/ 0 h 2071687"/>
              <a:gd name="connsiteX2-21" fmla="*/ 6858002 w 6858002"/>
              <a:gd name="connsiteY2-22" fmla="*/ 2071687 h 2071687"/>
              <a:gd name="connsiteX3-23" fmla="*/ 0 w 6858002"/>
              <a:gd name="connsiteY3-24" fmla="*/ 2071687 h 2071687"/>
              <a:gd name="connsiteX0-25" fmla="*/ 0 w 6858002"/>
              <a:gd name="connsiteY0-26" fmla="*/ 2890837 h 2890837"/>
              <a:gd name="connsiteX1-27" fmla="*/ 1495422 w 6858002"/>
              <a:gd name="connsiteY1-28" fmla="*/ 0 h 2890837"/>
              <a:gd name="connsiteX2-29" fmla="*/ 6858002 w 6858002"/>
              <a:gd name="connsiteY2-30" fmla="*/ 2890837 h 2890837"/>
              <a:gd name="connsiteX3-31" fmla="*/ 0 w 6858002"/>
              <a:gd name="connsiteY3-32" fmla="*/ 2890837 h 2890837"/>
              <a:gd name="connsiteX0-33" fmla="*/ 2295644 w 5362580"/>
              <a:gd name="connsiteY0-34" fmla="*/ 2852737 h 2890837"/>
              <a:gd name="connsiteX1-35" fmla="*/ 0 w 5362580"/>
              <a:gd name="connsiteY1-36" fmla="*/ 0 h 2890837"/>
              <a:gd name="connsiteX2-37" fmla="*/ 5362580 w 5362580"/>
              <a:gd name="connsiteY2-38" fmla="*/ 2890837 h 2890837"/>
              <a:gd name="connsiteX3-39" fmla="*/ 2295644 w 5362580"/>
              <a:gd name="connsiteY3-40" fmla="*/ 2852737 h 2890837"/>
              <a:gd name="connsiteX0-41" fmla="*/ 1 w 3066937"/>
              <a:gd name="connsiteY0-42" fmla="*/ 1423987 h 1462087"/>
              <a:gd name="connsiteX1-43" fmla="*/ 47150 w 3066937"/>
              <a:gd name="connsiteY1-44" fmla="*/ 0 h 1462087"/>
              <a:gd name="connsiteX2-45" fmla="*/ 3066937 w 3066937"/>
              <a:gd name="connsiteY2-46" fmla="*/ 1462087 h 1462087"/>
              <a:gd name="connsiteX3-47" fmla="*/ 1 w 3066937"/>
              <a:gd name="connsiteY3-48" fmla="*/ 1423987 h 1462087"/>
              <a:gd name="connsiteX0-49" fmla="*/ 1 w 3066937"/>
              <a:gd name="connsiteY0-50" fmla="*/ 1100137 h 1138237"/>
              <a:gd name="connsiteX1-51" fmla="*/ 47151 w 3066937"/>
              <a:gd name="connsiteY1-52" fmla="*/ 0 h 1138237"/>
              <a:gd name="connsiteX2-53" fmla="*/ 3066937 w 3066937"/>
              <a:gd name="connsiteY2-54" fmla="*/ 1138237 h 1138237"/>
              <a:gd name="connsiteX3-55" fmla="*/ 1 w 3066937"/>
              <a:gd name="connsiteY3-56" fmla="*/ 1100137 h 1138237"/>
              <a:gd name="connsiteX0-57" fmla="*/ 0 w 3109533"/>
              <a:gd name="connsiteY0-58" fmla="*/ 661987 h 1138237"/>
              <a:gd name="connsiteX1-59" fmla="*/ 89747 w 3109533"/>
              <a:gd name="connsiteY1-60" fmla="*/ 0 h 1138237"/>
              <a:gd name="connsiteX2-61" fmla="*/ 3109533 w 3109533"/>
              <a:gd name="connsiteY2-62" fmla="*/ 1138237 h 1138237"/>
              <a:gd name="connsiteX3-63" fmla="*/ 0 w 3109533"/>
              <a:gd name="connsiteY3-64" fmla="*/ 661987 h 1138237"/>
              <a:gd name="connsiteX0-65" fmla="*/ 0 w 3109533"/>
              <a:gd name="connsiteY0-66" fmla="*/ 343072 h 819322"/>
              <a:gd name="connsiteX1-67" fmla="*/ 1083753 w 3109533"/>
              <a:gd name="connsiteY1-68" fmla="*/ 0 h 819322"/>
              <a:gd name="connsiteX2-69" fmla="*/ 3109533 w 3109533"/>
              <a:gd name="connsiteY2-70" fmla="*/ 819322 h 819322"/>
              <a:gd name="connsiteX3-71" fmla="*/ 0 w 3109533"/>
              <a:gd name="connsiteY3-72" fmla="*/ 343072 h 819322"/>
              <a:gd name="connsiteX0-73" fmla="*/ 104211 w 2025780"/>
              <a:gd name="connsiteY0-74" fmla="*/ 502530 h 819322"/>
              <a:gd name="connsiteX1-75" fmla="*/ 0 w 2025780"/>
              <a:gd name="connsiteY1-76" fmla="*/ 0 h 819322"/>
              <a:gd name="connsiteX2-77" fmla="*/ 2025780 w 2025780"/>
              <a:gd name="connsiteY2-78" fmla="*/ 819322 h 819322"/>
              <a:gd name="connsiteX3-79" fmla="*/ 104211 w 2025780"/>
              <a:gd name="connsiteY3-80" fmla="*/ 502530 h 819322"/>
              <a:gd name="connsiteX0-81" fmla="*/ 31479 w 1953048"/>
              <a:gd name="connsiteY0-82" fmla="*/ 490264 h 807056"/>
              <a:gd name="connsiteX1-83" fmla="*/ 0 w 1953048"/>
              <a:gd name="connsiteY1-84" fmla="*/ 0 h 807056"/>
              <a:gd name="connsiteX2-85" fmla="*/ 1953048 w 1953048"/>
              <a:gd name="connsiteY2-86" fmla="*/ 807056 h 807056"/>
              <a:gd name="connsiteX3-87" fmla="*/ 31479 w 1953048"/>
              <a:gd name="connsiteY3-88" fmla="*/ 490264 h 8070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953048" h="807056">
                <a:moveTo>
                  <a:pt x="31479" y="490264"/>
                </a:moveTo>
                <a:lnTo>
                  <a:pt x="0" y="0"/>
                </a:lnTo>
                <a:lnTo>
                  <a:pt x="1953048" y="807056"/>
                </a:lnTo>
                <a:lnTo>
                  <a:pt x="31479" y="490264"/>
                </a:lnTo>
                <a:close/>
              </a:path>
            </a:pathLst>
          </a:custGeom>
          <a:solidFill>
            <a:schemeClr val="bg1">
              <a:lumMod val="8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122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图像基本处理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3741641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图像相加：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 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I0=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imread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('pic3.jpg');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I1=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imread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('pic3-1.png');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I2=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imread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('pic3-2.png');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I3=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imread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('pic3-3.png');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figure,image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(I1),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truesize,title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('I1-image'),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xlabel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('I1')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figure,image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(I2),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truesize,title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('I2-image'),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xlabel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('I2')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figure,image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(I3),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truesize,title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('I3-image'),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xlabel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('I3')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mI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=uint8(double(I1)+double(I2)+double(I3));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figure,image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mI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),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truesize,title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mI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-image'),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xlabel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mI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')</a:t>
            </a:r>
          </a:p>
        </p:txBody>
      </p:sp>
      <p:pic>
        <p:nvPicPr>
          <p:cNvPr id="4" name="图片 3" descr="卡通人物&#10;&#10;描述已自动生成">
            <a:extLst>
              <a:ext uri="{FF2B5EF4-FFF2-40B4-BE49-F238E27FC236}">
                <a16:creationId xmlns:a16="http://schemas.microsoft.com/office/drawing/2014/main" id="{EC4645CF-E750-40DD-B1E1-D1B40C5A8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43" y="358291"/>
            <a:ext cx="4431815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1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图像基本处理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2633645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强度转换：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aI2=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imadjust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(I0,[],[],0.5);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figure,imshow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(aI2)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aI3=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imadjust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(I0,[],[],2);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figure,imshow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(aI3)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aI1=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imadjust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(I0,[0,1],[1,0]);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figure,imshow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(aI1)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9164FF-39C1-46A6-8D6D-10FDBF05D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12761"/>
            <a:ext cx="12858750" cy="270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8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图像基本处理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1156318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统计直方图：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imhist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(I0)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figure,imshow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(I0)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8DBD03-011F-48DE-BD2D-38EAF544C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2868"/>
            <a:ext cx="12858750" cy="374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0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图像基本处理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图像放大：最近邻重采样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E8C0B9-DFBC-4EFB-8730-2A5A63490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521" y="1672109"/>
            <a:ext cx="4875357" cy="47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5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图像基本处理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图像放大：最近邻重采样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Matlab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实现，任意大小的缩放：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nns.m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D5A900-450D-49AA-A3A6-1E1A36F61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06" y="1960141"/>
            <a:ext cx="10675615" cy="394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4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图像基本处理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图像放大：双线性插值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AA4C17-52C5-4856-B293-DEC62F24E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23" y="1888133"/>
            <a:ext cx="4771429" cy="42935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7F72273-772F-432A-A0EF-B6EE41A46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216" y="1920074"/>
            <a:ext cx="4207049" cy="412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3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图像基本处理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5957632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图像放大：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Matlab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插值函数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I0=double(I0);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I1=zeros(size(I0,1)*2,size(I0,2)*2,3);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[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r,c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]=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meshgrid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(1:size(I0,2),1:size(I0,1));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rc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linspace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(1, size(I,1), size(I,1)*2);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cc=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linspace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(1, size(I,2), size(I,2)*2);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[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r_new,c_new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]=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meshgrid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cc,rc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rc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linspace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(1, size(I0,1), size(I0,1)*2);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cc=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linspace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(1, size(I0,2), size(I0,2)*2);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[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r_new,c_new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]=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meshgrid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cc,rc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I1(:,:,1)=interp2(r,c,I0(:,:,1),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r_new,c_new,'spline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');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I1(:,:,2)=interp2(r,c,I0(:,:,2),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r_new,c_new,'spline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');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I1(:,:,3)=interp2(r,c,I0(:,:,3),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r_new,c_new,'spline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');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imshow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(uint8(I1))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size(I1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）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   1440   2560      3</a:t>
            </a:r>
          </a:p>
        </p:txBody>
      </p:sp>
    </p:spTree>
    <p:extLst>
      <p:ext uri="{BB962C8B-B14F-4D97-AF65-F5344CB8AC3E}">
        <p14:creationId xmlns:p14="http://schemas.microsoft.com/office/powerpoint/2010/main" val="86407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" y="3562252"/>
            <a:ext cx="12858044" cy="13716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96927" y="3400301"/>
            <a:ext cx="123110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02</a:t>
            </a:r>
            <a:endParaRPr lang="zh-CN" altLang="en-US" sz="9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/>
          <p:nvPr>
            <p:custDataLst>
              <p:tags r:id="rId3"/>
            </p:custDataLst>
          </p:nvPr>
        </p:nvSpPr>
        <p:spPr>
          <a:xfrm>
            <a:off x="3765079" y="3832566"/>
            <a:ext cx="8790576" cy="830997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60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图像降噪</a:t>
            </a:r>
            <a:endParaRPr lang="zh-CN" altLang="en-US" sz="9600" kern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196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图像降噪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1156318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噪声类型：白噪声、椒盐噪声等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nI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 =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imnoise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(I0, 'gaussian', 0, 0.01);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nI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 =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imnoise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(I0, ‘salt &amp; pepper', 0.01);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B966725-5271-4D0B-821F-868AFEA3E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35" y="2722567"/>
            <a:ext cx="5834725" cy="329821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D426A4A-6D4B-4DEE-8B8D-2E7D8766D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19" y="2756991"/>
            <a:ext cx="597217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0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图像降噪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非线性滤波降噪：均值滤波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3E290DF-0BED-4C8C-AC93-DCF80ED91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807" y="2216051"/>
            <a:ext cx="4960293" cy="28005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88FEEC-9780-4C6D-A34E-FF770FB74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5" y="2248269"/>
            <a:ext cx="5369190" cy="30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2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670088" y="2968253"/>
            <a:ext cx="10328729" cy="1491059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14536" y="3000524"/>
            <a:ext cx="10161073" cy="14825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本次课程代码下载地址：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https://github.com/yooongchun/MatlabCourse/tree/master/Lecture14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矩形 93"/>
          <p:cNvSpPr/>
          <p:nvPr/>
        </p:nvSpPr>
        <p:spPr>
          <a:xfrm>
            <a:off x="617121" y="2920788"/>
            <a:ext cx="405001" cy="405001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矩形 93"/>
          <p:cNvSpPr/>
          <p:nvPr/>
        </p:nvSpPr>
        <p:spPr>
          <a:xfrm rot="10800000">
            <a:off x="10649585" y="4101778"/>
            <a:ext cx="405001" cy="405001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84EDF4D-75FE-6845-9136-A3C2FA54AAA2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6AD4EA6-8CA9-1246-A420-A9845054AAC6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代码下载地址</a:t>
              </a: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E351974-C2E0-B04A-B142-DE765E9C1381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417C83F-6560-D24C-B8E3-C2144CF40CC5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DC9983D-5F76-BE4F-ABCD-DEB72B6E8292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51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图像降噪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786986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非线性滤波降噪：中值滤波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 k2=medfilt2(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spI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,[5,5]);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CBA4E8-8313-4EA0-A47F-E18A47C1A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977" y="3114869"/>
            <a:ext cx="5258308" cy="29609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3E290DF-0BED-4C8C-AC93-DCF80ED91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620" y="3195063"/>
            <a:ext cx="4960293" cy="280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9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" y="3562252"/>
            <a:ext cx="12858044" cy="13716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96927" y="3400301"/>
            <a:ext cx="123110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03</a:t>
            </a:r>
            <a:endParaRPr lang="zh-CN" altLang="en-US" sz="9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/>
          <p:nvPr>
            <p:custDataLst>
              <p:tags r:id="rId3"/>
            </p:custDataLst>
          </p:nvPr>
        </p:nvSpPr>
        <p:spPr>
          <a:xfrm>
            <a:off x="3765079" y="3832566"/>
            <a:ext cx="8790576" cy="830997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60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图像边缘</a:t>
            </a:r>
            <a:endParaRPr lang="zh-CN" altLang="en-US" sz="9600" kern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926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图像边缘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点检测：使用滤波算子：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13A910-A5E0-4781-AAF7-B8401E235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462" y="995468"/>
            <a:ext cx="24384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图像边缘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1525650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添加异常点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̀&gt;&gt; I0=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imread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('pic3.jpg');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I0(100:105,800:808,:)=0;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figure,imshow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(I0)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C8D4BE-EA0C-48EB-AFD7-E2A19B787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945" y="2790892"/>
            <a:ext cx="6155027" cy="345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2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图像边缘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3372309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检测异常点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  <a:p>
            <a:pPr defTabSz="963930">
              <a:lnSpc>
                <a:spcPct val="120000"/>
              </a:lnSpc>
            </a:pPr>
            <a:r>
              <a:rPr lang="de-DE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w=[-1 -1 -1;-1 8 -1;-1 -1 -1]</a:t>
            </a:r>
          </a:p>
          <a:p>
            <a:pPr defTabSz="963930">
              <a:lnSpc>
                <a:spcPct val="120000"/>
              </a:lnSpc>
            </a:pPr>
            <a:r>
              <a:rPr lang="de-DE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  -1  -1  -1</a:t>
            </a:r>
          </a:p>
          <a:p>
            <a:pPr defTabSz="963930">
              <a:lnSpc>
                <a:spcPct val="120000"/>
              </a:lnSpc>
            </a:pPr>
            <a:r>
              <a:rPr lang="de-DE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  -1   8  -1</a:t>
            </a:r>
          </a:p>
          <a:p>
            <a:pPr defTabSz="963930">
              <a:lnSpc>
                <a:spcPct val="120000"/>
              </a:lnSpc>
            </a:pPr>
            <a:r>
              <a:rPr lang="de-DE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  -1  -1  -1</a:t>
            </a:r>
          </a:p>
          <a:p>
            <a:pPr defTabSz="963930">
              <a:lnSpc>
                <a:spcPct val="120000"/>
              </a:lnSpc>
            </a:pPr>
            <a:r>
              <a:rPr lang="de-DE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g=abs(imfilter(I0,w));</a:t>
            </a:r>
          </a:p>
          <a:p>
            <a:pPr defTabSz="963930">
              <a:lnSpc>
                <a:spcPct val="120000"/>
              </a:lnSpc>
            </a:pPr>
            <a:r>
              <a:rPr lang="de-DE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T=max(g(:));</a:t>
            </a:r>
          </a:p>
          <a:p>
            <a:pPr defTabSz="963930">
              <a:lnSpc>
                <a:spcPct val="120000"/>
              </a:lnSpc>
            </a:pPr>
            <a:r>
              <a:rPr lang="de-DE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g=(g&gt;=T);</a:t>
            </a:r>
          </a:p>
          <a:p>
            <a:pPr defTabSz="963930">
              <a:lnSpc>
                <a:spcPct val="120000"/>
              </a:lnSpc>
            </a:pPr>
            <a:r>
              <a:rPr lang="de-DE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imshow(uint8(g))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203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图像边缘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直线检测算子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BDF670-341F-4414-AB91-CD42D55E6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762" y="2032149"/>
            <a:ext cx="82772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4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图像边缘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直线检测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ld.m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21B328-DC50-4676-B908-913E34F7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127" y="952029"/>
            <a:ext cx="5733294" cy="572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4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图像边缘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边缘检测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304F91-E3D4-4C36-A678-39FCCAA0E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911" y="1776090"/>
            <a:ext cx="8503493" cy="496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1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图像边缘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边缘检测：梯度算子：拉普拉斯算子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0F34DF-C901-48EC-B8AC-9C11F62AE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887" y="1830028"/>
            <a:ext cx="2905125" cy="11525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5AF3C3B-2CE3-4AD8-B275-0DA8F6C7E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997" y="2982553"/>
            <a:ext cx="72199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8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图像边缘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边缘检测：梯度算子：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Sobel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算子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96065F-FDFA-4551-88CC-94F941F8A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887" y="1888133"/>
            <a:ext cx="62198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 txBox="1"/>
          <p:nvPr/>
        </p:nvSpPr>
        <p:spPr>
          <a:xfrm>
            <a:off x="1892871" y="808013"/>
            <a:ext cx="3172335" cy="6984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5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目录</a:t>
            </a:r>
            <a:endParaRPr lang="en-GB" sz="2530" b="1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017962" y="1672109"/>
            <a:ext cx="1257328" cy="698118"/>
            <a:chOff x="2215144" y="927951"/>
            <a:chExt cx="1244730" cy="910317"/>
          </a:xfrm>
        </p:grpSpPr>
        <p:sp>
          <p:nvSpPr>
            <p:cNvPr id="10" name="平行四边形 9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7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11" name="文本框 9"/>
            <p:cNvSpPr txBox="1"/>
            <p:nvPr/>
          </p:nvSpPr>
          <p:spPr>
            <a:xfrm>
              <a:off x="2393075" y="927951"/>
              <a:ext cx="1066799" cy="91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935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01</a:t>
              </a:r>
              <a:endParaRPr lang="zh-CN" altLang="en-US" sz="3935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017962" y="2627647"/>
            <a:ext cx="1257328" cy="708853"/>
            <a:chOff x="2215144" y="1952311"/>
            <a:chExt cx="1244730" cy="924318"/>
          </a:xfrm>
        </p:grpSpPr>
        <p:sp>
          <p:nvSpPr>
            <p:cNvPr id="13" name="平行四边形 12"/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7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14" name="文本框 10"/>
            <p:cNvSpPr txBox="1"/>
            <p:nvPr/>
          </p:nvSpPr>
          <p:spPr>
            <a:xfrm>
              <a:off x="2393075" y="1952311"/>
              <a:ext cx="1066799" cy="910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935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02</a:t>
              </a:r>
              <a:endParaRPr lang="zh-CN" altLang="en-US" sz="3935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017962" y="3614444"/>
            <a:ext cx="1257328" cy="698118"/>
            <a:chOff x="2215144" y="3018135"/>
            <a:chExt cx="1244730" cy="910318"/>
          </a:xfrm>
        </p:grpSpPr>
        <p:sp>
          <p:nvSpPr>
            <p:cNvPr id="16" name="平行四边形 15"/>
            <p:cNvSpPr/>
            <p:nvPr/>
          </p:nvSpPr>
          <p:spPr>
            <a:xfrm>
              <a:off x="2215144" y="3084852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7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17" name="文本框 11"/>
            <p:cNvSpPr txBox="1"/>
            <p:nvPr/>
          </p:nvSpPr>
          <p:spPr>
            <a:xfrm>
              <a:off x="2393075" y="3018135"/>
              <a:ext cx="1066799" cy="9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935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03</a:t>
              </a:r>
              <a:endParaRPr lang="zh-CN" altLang="en-US" sz="3935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972991" y="1690824"/>
            <a:ext cx="5423290" cy="646324"/>
            <a:chOff x="4315150" y="953426"/>
            <a:chExt cx="3857250" cy="540057"/>
          </a:xfrm>
        </p:grpSpPr>
        <p:sp>
          <p:nvSpPr>
            <p:cNvPr id="22" name="矩形 21"/>
            <p:cNvSpPr/>
            <p:nvPr/>
          </p:nvSpPr>
          <p:spPr>
            <a:xfrm>
              <a:off x="4830202" y="992260"/>
              <a:ext cx="2827147" cy="374267"/>
            </a:xfrm>
            <a:prstGeom prst="rect">
              <a:avLst/>
            </a:prstGeom>
            <a:ln w="15875">
              <a:noFill/>
            </a:ln>
          </p:spPr>
          <p:txBody>
            <a:bodyPr wrap="square" lIns="96423" tIns="48212" rIns="96423" bIns="48212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图像基本处理</a:t>
              </a:r>
              <a:endParaRPr lang="en-GB" altLang="zh-CN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>
              <a:off x="4315150" y="953426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23" tIns="48212" rIns="96423" bIns="48212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25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972991" y="2666802"/>
            <a:ext cx="5423290" cy="646324"/>
            <a:chOff x="4315150" y="1647579"/>
            <a:chExt cx="3857250" cy="540057"/>
          </a:xfrm>
        </p:grpSpPr>
        <p:sp>
          <p:nvSpPr>
            <p:cNvPr id="25" name="矩形 24"/>
            <p:cNvSpPr/>
            <p:nvPr/>
          </p:nvSpPr>
          <p:spPr>
            <a:xfrm>
              <a:off x="4841196" y="1699090"/>
              <a:ext cx="2827147" cy="374267"/>
            </a:xfrm>
            <a:prstGeom prst="rect">
              <a:avLst/>
            </a:prstGeom>
            <a:ln w="15875">
              <a:noFill/>
            </a:ln>
          </p:spPr>
          <p:txBody>
            <a:bodyPr wrap="square" lIns="96423" tIns="48212" rIns="96423" bIns="48212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图像降噪</a:t>
              </a:r>
              <a:endParaRPr lang="en-GB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26" name="平行四边形 25"/>
            <p:cNvSpPr/>
            <p:nvPr/>
          </p:nvSpPr>
          <p:spPr>
            <a:xfrm>
              <a:off x="4315150" y="1647579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23" tIns="48212" rIns="96423" bIns="48212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25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972991" y="3642780"/>
            <a:ext cx="5423290" cy="646324"/>
            <a:chOff x="4315150" y="2341731"/>
            <a:chExt cx="3857250" cy="540057"/>
          </a:xfrm>
        </p:grpSpPr>
        <p:sp>
          <p:nvSpPr>
            <p:cNvPr id="28" name="矩形 27"/>
            <p:cNvSpPr/>
            <p:nvPr/>
          </p:nvSpPr>
          <p:spPr>
            <a:xfrm>
              <a:off x="4841197" y="2390509"/>
              <a:ext cx="2827146" cy="374267"/>
            </a:xfrm>
            <a:prstGeom prst="rect">
              <a:avLst/>
            </a:prstGeom>
            <a:ln w="15875">
              <a:noFill/>
            </a:ln>
          </p:spPr>
          <p:txBody>
            <a:bodyPr wrap="square" lIns="96423" tIns="48212" rIns="96423" bIns="48212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图像边缘</a:t>
              </a:r>
              <a:endParaRPr lang="en-GB" altLang="zh-CN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4315150" y="2341731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23" tIns="48212" rIns="96423" bIns="48212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25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89FFD593-B2C0-8B4B-8A2F-636A6A779334}"/>
              </a:ext>
            </a:extLst>
          </p:cNvPr>
          <p:cNvSpPr/>
          <p:nvPr/>
        </p:nvSpPr>
        <p:spPr>
          <a:xfrm>
            <a:off x="2602978" y="939021"/>
            <a:ext cx="176010" cy="5258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A9B46C7-8E35-934B-B0DD-DC5622D50492}"/>
              </a:ext>
            </a:extLst>
          </p:cNvPr>
          <p:cNvSpPr/>
          <p:nvPr/>
        </p:nvSpPr>
        <p:spPr>
          <a:xfrm>
            <a:off x="2126550" y="939021"/>
            <a:ext cx="414394" cy="5258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995272" y="4562087"/>
            <a:ext cx="1257328" cy="708853"/>
            <a:chOff x="2215144" y="1952311"/>
            <a:chExt cx="1244730" cy="924318"/>
          </a:xfrm>
        </p:grpSpPr>
        <p:sp>
          <p:nvSpPr>
            <p:cNvPr id="31" name="平行四边形 30"/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7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32" name="文本框 10"/>
            <p:cNvSpPr txBox="1"/>
            <p:nvPr/>
          </p:nvSpPr>
          <p:spPr>
            <a:xfrm>
              <a:off x="2393075" y="1952311"/>
              <a:ext cx="1066799" cy="910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935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04</a:t>
              </a:r>
              <a:endParaRPr lang="zh-CN" altLang="en-US" sz="3935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950301" y="4601242"/>
            <a:ext cx="5423290" cy="646324"/>
            <a:chOff x="4315150" y="1647579"/>
            <a:chExt cx="3857250" cy="540057"/>
          </a:xfrm>
        </p:grpSpPr>
        <p:sp>
          <p:nvSpPr>
            <p:cNvPr id="39" name="矩形 38"/>
            <p:cNvSpPr/>
            <p:nvPr/>
          </p:nvSpPr>
          <p:spPr>
            <a:xfrm>
              <a:off x="4841196" y="1699090"/>
              <a:ext cx="2827147" cy="374267"/>
            </a:xfrm>
            <a:prstGeom prst="rect">
              <a:avLst/>
            </a:prstGeom>
            <a:ln w="15875">
              <a:noFill/>
            </a:ln>
          </p:spPr>
          <p:txBody>
            <a:bodyPr wrap="square" lIns="96423" tIns="48212" rIns="96423" bIns="48212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4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小结</a:t>
              </a:r>
              <a:endParaRPr lang="en-GB" altLang="zh-CN" dirty="0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40" name="平行四边形 39"/>
            <p:cNvSpPr/>
            <p:nvPr/>
          </p:nvSpPr>
          <p:spPr>
            <a:xfrm>
              <a:off x="4315150" y="1647579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23" tIns="48212" rIns="96423" bIns="48212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25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657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图像边缘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16854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边缘检测：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Canny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算子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2" name="Pentagon 33">
            <a:extLst>
              <a:ext uri="{FF2B5EF4-FFF2-40B4-BE49-F238E27FC236}">
                <a16:creationId xmlns:a16="http://schemas.microsoft.com/office/drawing/2014/main" id="{E4E445E8-C979-446C-9652-5A5EAF7BC850}"/>
              </a:ext>
            </a:extLst>
          </p:cNvPr>
          <p:cNvSpPr/>
          <p:nvPr/>
        </p:nvSpPr>
        <p:spPr>
          <a:xfrm>
            <a:off x="1540558" y="2032149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Rectangle 26">
            <a:extLst>
              <a:ext uri="{FF2B5EF4-FFF2-40B4-BE49-F238E27FC236}">
                <a16:creationId xmlns:a16="http://schemas.microsoft.com/office/drawing/2014/main" id="{0BE81C9D-D28B-4F2A-A620-10AA893F4750}"/>
              </a:ext>
            </a:extLst>
          </p:cNvPr>
          <p:cNvSpPr/>
          <p:nvPr/>
        </p:nvSpPr>
        <p:spPr>
          <a:xfrm>
            <a:off x="2181225" y="1998477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边缘检测：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2D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高斯算子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00AB58-1B6F-4389-AFBB-4DC14FFD5B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87"/>
          <a:stretch/>
        </p:blipFill>
        <p:spPr>
          <a:xfrm>
            <a:off x="1676847" y="2593278"/>
            <a:ext cx="7927255" cy="404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5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图像边缘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16854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边缘检测：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Matlab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实现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edge_detect.m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129B5B-0E5D-402C-964D-F4553C64C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79" y="1588415"/>
            <a:ext cx="7291384" cy="544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0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" y="3562252"/>
            <a:ext cx="12858044" cy="13716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96927" y="3400301"/>
            <a:ext cx="123110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04</a:t>
            </a:r>
            <a:endParaRPr lang="zh-CN" altLang="en-US" sz="9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/>
          <p:nvPr>
            <p:custDataLst>
              <p:tags r:id="rId3"/>
            </p:custDataLst>
          </p:nvPr>
        </p:nvSpPr>
        <p:spPr>
          <a:xfrm>
            <a:off x="3765079" y="3832566"/>
            <a:ext cx="8790576" cy="830997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60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小结</a:t>
            </a:r>
            <a:endParaRPr lang="zh-CN" altLang="en-US" sz="9600" kern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638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44">
            <a:extLst>
              <a:ext uri="{FF2B5EF4-FFF2-40B4-BE49-F238E27FC236}">
                <a16:creationId xmlns:a16="http://schemas.microsoft.com/office/drawing/2014/main" id="{FFAEADBD-77DF-471D-BDDE-D68AB8809788}"/>
              </a:ext>
            </a:extLst>
          </p:cNvPr>
          <p:cNvSpPr/>
          <p:nvPr/>
        </p:nvSpPr>
        <p:spPr>
          <a:xfrm>
            <a:off x="2324919" y="1566161"/>
            <a:ext cx="724494" cy="724494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200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Donut 51">
            <a:extLst>
              <a:ext uri="{FF2B5EF4-FFF2-40B4-BE49-F238E27FC236}">
                <a16:creationId xmlns:a16="http://schemas.microsoft.com/office/drawing/2014/main" id="{7F10B7CE-DF2A-401B-A70D-71EF2E0596B6}"/>
              </a:ext>
            </a:extLst>
          </p:cNvPr>
          <p:cNvSpPr/>
          <p:nvPr/>
        </p:nvSpPr>
        <p:spPr>
          <a:xfrm>
            <a:off x="2324919" y="2621475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200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TextBox 53">
            <a:extLst>
              <a:ext uri="{FF2B5EF4-FFF2-40B4-BE49-F238E27FC236}">
                <a16:creationId xmlns:a16="http://schemas.microsoft.com/office/drawing/2014/main" id="{C5048B4E-6E7E-4682-9E34-32C62E6C1F18}"/>
              </a:ext>
            </a:extLst>
          </p:cNvPr>
          <p:cNvSpPr txBox="1"/>
          <p:nvPr/>
        </p:nvSpPr>
        <p:spPr>
          <a:xfrm>
            <a:off x="4615060" y="1749439"/>
            <a:ext cx="2750419" cy="412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图像基本处理</a:t>
            </a:r>
            <a:endParaRPr lang="en-GB" sz="2000" b="1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48C51C1A-18A7-4220-8FBD-62F6C341E31E}"/>
              </a:ext>
            </a:extLst>
          </p:cNvPr>
          <p:cNvSpPr txBox="1"/>
          <p:nvPr/>
        </p:nvSpPr>
        <p:spPr>
          <a:xfrm>
            <a:off x="5175287" y="2857973"/>
            <a:ext cx="1217000" cy="412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图像降噪</a:t>
            </a:r>
            <a:endParaRPr lang="en-GB" sz="2000" b="1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Box 57">
            <a:extLst>
              <a:ext uri="{FF2B5EF4-FFF2-40B4-BE49-F238E27FC236}">
                <a16:creationId xmlns:a16="http://schemas.microsoft.com/office/drawing/2014/main" id="{464D3D1E-4791-440E-9936-05DC7270C860}"/>
              </a:ext>
            </a:extLst>
          </p:cNvPr>
          <p:cNvSpPr txBox="1"/>
          <p:nvPr/>
        </p:nvSpPr>
        <p:spPr>
          <a:xfrm>
            <a:off x="5274280" y="3815318"/>
            <a:ext cx="1217000" cy="412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图像边缘</a:t>
            </a:r>
            <a:endParaRPr lang="en-GB" sz="2000" b="1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Freeform 45"/>
          <p:cNvSpPr>
            <a:spLocks noEditPoints="1"/>
          </p:cNvSpPr>
          <p:nvPr/>
        </p:nvSpPr>
        <p:spPr bwMode="auto">
          <a:xfrm>
            <a:off x="2468528" y="1709770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45"/>
          <p:cNvSpPr>
            <a:spLocks noEditPoints="1"/>
          </p:cNvSpPr>
          <p:nvPr/>
        </p:nvSpPr>
        <p:spPr bwMode="auto">
          <a:xfrm>
            <a:off x="2468528" y="2765084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Donut 44">
            <a:extLst>
              <a:ext uri="{FF2B5EF4-FFF2-40B4-BE49-F238E27FC236}">
                <a16:creationId xmlns:a16="http://schemas.microsoft.com/office/drawing/2014/main" id="{FFAEADBD-77DF-471D-BDDE-D68AB8809788}"/>
              </a:ext>
            </a:extLst>
          </p:cNvPr>
          <p:cNvSpPr/>
          <p:nvPr/>
        </p:nvSpPr>
        <p:spPr>
          <a:xfrm>
            <a:off x="2324919" y="3634830"/>
            <a:ext cx="724494" cy="724494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200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Freeform 45"/>
          <p:cNvSpPr>
            <a:spLocks noEditPoints="1"/>
          </p:cNvSpPr>
          <p:nvPr/>
        </p:nvSpPr>
        <p:spPr bwMode="auto">
          <a:xfrm>
            <a:off x="2468528" y="3778439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63930"/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小结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06AD0DA-C77C-F84A-BE93-B0B4B6618DC3}"/>
              </a:ext>
            </a:extLst>
          </p:cNvPr>
          <p:cNvSpPr/>
          <p:nvPr/>
        </p:nvSpPr>
        <p:spPr>
          <a:xfrm>
            <a:off x="3336255" y="2621474"/>
            <a:ext cx="5351145" cy="858659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006AD0DA-C77C-F84A-BE93-B0B4B6618DC3}"/>
              </a:ext>
            </a:extLst>
          </p:cNvPr>
          <p:cNvSpPr/>
          <p:nvPr/>
        </p:nvSpPr>
        <p:spPr>
          <a:xfrm>
            <a:off x="3336256" y="1561984"/>
            <a:ext cx="5253360" cy="812072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006AD0DA-C77C-F84A-BE93-B0B4B6618DC3}"/>
              </a:ext>
            </a:extLst>
          </p:cNvPr>
          <p:cNvSpPr/>
          <p:nvPr/>
        </p:nvSpPr>
        <p:spPr>
          <a:xfrm>
            <a:off x="3336255" y="3630653"/>
            <a:ext cx="5351145" cy="781945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018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10"/>
          <p:cNvSpPr txBox="1"/>
          <p:nvPr/>
        </p:nvSpPr>
        <p:spPr>
          <a:xfrm>
            <a:off x="3417022" y="5559540"/>
            <a:ext cx="6024711" cy="900238"/>
          </a:xfrm>
          <a:prstGeom prst="rect">
            <a:avLst/>
          </a:prstGeom>
          <a:noFill/>
        </p:spPr>
        <p:txBody>
          <a:bodyPr wrap="none" lIns="68572" tIns="34286" rIns="68572" bIns="34286">
            <a:spAutoFit/>
          </a:bodyPr>
          <a:lstStyle/>
          <a:p>
            <a:pPr algn="ctr">
              <a:buNone/>
            </a:pPr>
            <a:r>
              <a:rPr lang="zh-CN" altLang="en-US" sz="54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感谢聆听 批评指导</a:t>
            </a:r>
          </a:p>
        </p:txBody>
      </p:sp>
      <p:sp>
        <p:nvSpPr>
          <p:cNvPr id="71" name="矩形 70"/>
          <p:cNvSpPr/>
          <p:nvPr/>
        </p:nvSpPr>
        <p:spPr>
          <a:xfrm>
            <a:off x="3945101" y="6496645"/>
            <a:ext cx="4968552" cy="315463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GENERAL EDUCATION TEACHING COURSEWARE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75" y="1121936"/>
            <a:ext cx="4112444" cy="4112444"/>
          </a:xfrm>
          <a:prstGeom prst="rect">
            <a:avLst/>
          </a:prstGeom>
        </p:spPr>
      </p:pic>
      <p:pic>
        <p:nvPicPr>
          <p:cNvPr id="4" name="图片 3" descr="卡通人物&#10;&#10;描述已自动生成">
            <a:extLst>
              <a:ext uri="{FF2B5EF4-FFF2-40B4-BE49-F238E27FC236}">
                <a16:creationId xmlns:a16="http://schemas.microsoft.com/office/drawing/2014/main" id="{789E5A49-9892-4544-BCAD-5420FF1F9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27"/>
            <a:ext cx="12858750" cy="7056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" y="3562252"/>
            <a:ext cx="12858044" cy="13716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96927" y="3400301"/>
            <a:ext cx="123110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01</a:t>
            </a:r>
            <a:endParaRPr lang="zh-CN" altLang="en-US" sz="9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/>
          <p:nvPr>
            <p:custDataLst>
              <p:tags r:id="rId3"/>
            </p:custDataLst>
          </p:nvPr>
        </p:nvSpPr>
        <p:spPr>
          <a:xfrm>
            <a:off x="3693071" y="3749467"/>
            <a:ext cx="8790576" cy="99719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72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图像基本处理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802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图像基本处理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226431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Matlab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读取图片：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mat=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imread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('pic1.jpg');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imshow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(mat)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size(mat)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ans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 =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   465   600     3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DE80F5-F6EE-4CDA-8038-E2338579F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287" y="591989"/>
            <a:ext cx="6989444" cy="554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图像基本处理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3770880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图像转换函数：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 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• gray2ind - intensity image to index image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• im2bw - image to binary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• im2double - image to double precision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• im2uint8 - image to 8-bit unsigned integers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• im2uint16 - image to 16-bit unsigned integers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• ind2gray - indexed image to intensity image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• mat2gray - matrix to intensity image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• rgb2gray - RGB image to grayscale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• rgb2ind - RGB image to indexed image</a:t>
            </a:r>
          </a:p>
        </p:txBody>
      </p:sp>
    </p:spTree>
    <p:extLst>
      <p:ext uri="{BB962C8B-B14F-4D97-AF65-F5344CB8AC3E}">
        <p14:creationId xmlns:p14="http://schemas.microsoft.com/office/powerpoint/2010/main" val="125090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图像基本处理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226431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用法：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imread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('pic1.jpg');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gI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=rgb2gray(I);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[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X,map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]=gray2ind(gI,16);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imshow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X,map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imshow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gI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);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545F7E-7706-439C-A2C0-0409FF906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799" y="3510670"/>
            <a:ext cx="4886325" cy="35528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903051-D7A3-447F-A24A-F00B466E4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439" y="3606361"/>
            <a:ext cx="4423965" cy="33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图像基本处理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1894982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用法：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imread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('pic1.jpg');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gI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=rgb2gray(I);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[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X,map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]=gray2ind(gI,256);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imshow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X,map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A591A3-C59F-4B98-A704-618E8E4E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5" y="1220757"/>
            <a:ext cx="5067697" cy="419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8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图像基本处理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1894982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用法：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imread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('pic1.jpg');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gI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=rgb2gray(I);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pl-PL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 bI=im2bw(gI,0.5);</a:t>
            </a:r>
          </a:p>
          <a:p>
            <a:pPr defTabSz="963930">
              <a:lnSpc>
                <a:spcPct val="120000"/>
              </a:lnSpc>
            </a:pPr>
            <a:r>
              <a:rPr lang="pl-PL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imshow(bI);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868320-B108-4C03-97D4-2A06BE1C0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343" y="1180711"/>
            <a:ext cx="62865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8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heme/theme1.xml><?xml version="1.0" encoding="utf-8"?>
<a:theme xmlns:a="http://schemas.openxmlformats.org/drawingml/2006/main" name="1_自定义设计方案">
  <a:themeElements>
    <a:clrScheme name="自定义 3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DDD"/>
      </a:accent1>
      <a:accent2>
        <a:srgbClr val="00B0F2"/>
      </a:accent2>
      <a:accent3>
        <a:srgbClr val="007DDD"/>
      </a:accent3>
      <a:accent4>
        <a:srgbClr val="00B0F2"/>
      </a:accent4>
      <a:accent5>
        <a:srgbClr val="007DDD"/>
      </a:accent5>
      <a:accent6>
        <a:srgbClr val="00B0F2"/>
      </a:accent6>
      <a:hlink>
        <a:srgbClr val="007DDD"/>
      </a:hlink>
      <a:folHlink>
        <a:srgbClr val="00B0F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1064</Words>
  <Application>Microsoft Office PowerPoint</Application>
  <PresentationFormat>自定义</PresentationFormat>
  <Paragraphs>186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9" baseType="lpstr">
      <vt:lpstr>黑体</vt:lpstr>
      <vt:lpstr>Arial</vt:lpstr>
      <vt:lpstr>Calibri</vt:lpstr>
      <vt:lpstr>Calibri Light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tukuppt</dc:title>
  <dc:subject>熊猫办公</dc:subject>
  <dc:creator/>
  <cp:keywords>tukuppt; tukppt</cp:keywords>
  <cp:lastModifiedBy/>
  <cp:revision>1</cp:revision>
  <dcterms:created xsi:type="dcterms:W3CDTF">2016-10-17T14:00:00Z</dcterms:created>
  <dcterms:modified xsi:type="dcterms:W3CDTF">2019-10-26T19:39:16Z</dcterms:modified>
  <cp:category>tukuppt</cp:category>
  <dc:identifier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